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353" r:id="rId2"/>
    <p:sldId id="405" r:id="rId3"/>
    <p:sldId id="406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5" r:id="rId23"/>
    <p:sldId id="426" r:id="rId24"/>
    <p:sldId id="427" r:id="rId25"/>
    <p:sldId id="428" r:id="rId26"/>
    <p:sldId id="429" r:id="rId27"/>
    <p:sldId id="430" r:id="rId28"/>
    <p:sldId id="431" r:id="rId29"/>
    <p:sldId id="432" r:id="rId30"/>
    <p:sldId id="433" r:id="rId31"/>
    <p:sldId id="395" r:id="rId32"/>
    <p:sldId id="373" r:id="rId33"/>
    <p:sldId id="379" r:id="rId34"/>
    <p:sldId id="374" r:id="rId35"/>
    <p:sldId id="380" r:id="rId36"/>
    <p:sldId id="389" r:id="rId37"/>
    <p:sldId id="375" r:id="rId38"/>
    <p:sldId id="43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395D3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76" autoAdjust="0"/>
  </p:normalViewPr>
  <p:slideViewPr>
    <p:cSldViewPr>
      <p:cViewPr>
        <p:scale>
          <a:sx n="64" d="100"/>
          <a:sy n="64" d="100"/>
        </p:scale>
        <p:origin x="-13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202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D1826-2ECB-4CA9-ADFA-281843437658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FC3E0-D632-4E87-BFDF-5E748669E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685800"/>
            <a:ext cx="7848600" cy="11430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09600" y="1981200"/>
            <a:ext cx="7848600" cy="4038600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rgbClr val="C00000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>
                <a:solidFill>
                  <a:srgbClr val="C00000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>
                <a:solidFill>
                  <a:srgbClr val="C00000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>
                <a:solidFill>
                  <a:srgbClr val="C00000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37DE2E-885F-4E96-BED2-ECD3A87EE282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0EF04D-6358-4D71-86B4-8A464CBE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09600"/>
            <a:ext cx="6629400" cy="3429000"/>
          </a:xfrm>
        </p:spPr>
        <p:txBody>
          <a:bodyPr/>
          <a:lstStyle/>
          <a:p>
            <a:pPr algn="r" rtl="1">
              <a:buNone/>
            </a:pPr>
            <a:r>
              <a:rPr lang="ar-EG" sz="8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صيام الحامل </a:t>
            </a:r>
            <a:br>
              <a:rPr lang="ar-EG" sz="8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EG" sz="8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فى رمضان </a:t>
            </a:r>
            <a:r>
              <a:rPr lang="ar-EG" sz="72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ar-EG" sz="72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b="0" i="1" dirty="0">
              <a:solidFill>
                <a:srgbClr val="0070C0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724400"/>
            <a:ext cx="3200400" cy="1905000"/>
          </a:xfrm>
        </p:spPr>
        <p:txBody>
          <a:bodyPr>
            <a:normAutofit/>
          </a:bodyPr>
          <a:lstStyle/>
          <a:p>
            <a:pPr algn="r" rtl="1"/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د. </a:t>
            </a: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صلاح على سند</a:t>
            </a:r>
          </a:p>
          <a:p>
            <a:pPr algn="r" rtl="1"/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أستاذ النساء والتوليد</a:t>
            </a:r>
          </a:p>
          <a:p>
            <a:pPr algn="r" rtl="1"/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جامعة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القاهرة </a:t>
            </a:r>
          </a:p>
          <a:p>
            <a:pPr algn="r" rtl="1"/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ramadan fasting tit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7184" y="304800"/>
            <a:ext cx="1790216" cy="1219199"/>
          </a:xfrm>
          <a:prstGeom prst="rect">
            <a:avLst/>
          </a:prstGeom>
        </p:spPr>
      </p:pic>
      <p:pic>
        <p:nvPicPr>
          <p:cNvPr id="9" name="Picture 8" descr="ramadan fasting bomb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6254" y="4404946"/>
            <a:ext cx="2356745" cy="11576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المعارضون لصيام الحوامل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تعريض الجنين فى مرحلة تكوينية حساسة لضغط 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نقص التغذية المتكرر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قد يؤدى إلى تأثير سلبى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الدليل على أن الجنين يعانى من وطأة نقص التغذية أثناء الصيام هو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قلة 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حركات الجنين أثناء الصيام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لادخار الطاقة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وجود الكيتونات فى بول الصباح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(بعد الصيام أثناء النوم) فى الحوامل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بنسب أعلى كثيراً منه فى غير الحوامل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848600" cy="1143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الآثار السلبية للصيام على الجنين</a:t>
            </a:r>
            <a:r>
              <a:rPr lang="ar-EG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098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أولاً: </a:t>
            </a: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الآثار السلبية على </a:t>
            </a:r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المدى القريب</a:t>
            </a:r>
          </a:p>
          <a:p>
            <a:pPr algn="r" rtl="1">
              <a:buNone/>
            </a:pPr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ثانياً: </a:t>
            </a: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الآثار السلبية على </a:t>
            </a:r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المدى البعيد </a:t>
            </a: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1143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أولاً: على المدى القريب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848600" cy="4038600"/>
          </a:xfrm>
        </p:spPr>
        <p:txBody>
          <a:bodyPr>
            <a:normAutofit/>
          </a:bodyPr>
          <a:lstStyle/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زيادة معدل 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اضطرابات نبض الجنين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أثناء الحمل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زيادة معدل 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نقص نمو الأجنة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فى بعض الأبحاث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زيادة نسبة المواليد الإناث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فى حالة الصيام فى الثلث الأول من الحمل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اضطراب التمثيل الغذائى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فى السيدة الحامل: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ar-EG" sz="24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زيادة الكيتونات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؟ احتمال التأثير السلبى على الجهاز العصبى للجنين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ar-EG" sz="24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نقص مستوى السكر فى الدم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؟ نقص وزن الجنين، هبوط مستوى سكر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الدم فى الطفل حديث الولادة، عيوب خلقية فى فئران التجارب 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ثانياً: على المدى البعيد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981200"/>
            <a:ext cx="7848600" cy="4038600"/>
          </a:xfrm>
        </p:spPr>
        <p:txBody>
          <a:bodyPr>
            <a:normAutofit/>
          </a:bodyPr>
          <a:lstStyle/>
          <a:p>
            <a:pPr marL="560070" indent="-514350"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زيادة معدلات بعض الأمراض العضوية: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السكرى (النوع </a:t>
            </a:r>
          </a:p>
          <a:p>
            <a:pPr marL="560070" indent="-514350"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الثانى)، أمراض الكلى، ارتفاع ضغط الدم وأمراض الشرايين</a:t>
            </a:r>
          </a:p>
          <a:p>
            <a:pPr marL="560070" indent="-514350"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التاجية</a:t>
            </a:r>
          </a:p>
          <a:p>
            <a:pPr marL="502920" indent="-457200"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نقص حجم الجسم: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قصر القامة، النحافة</a:t>
            </a:r>
          </a:p>
          <a:p>
            <a:pPr marL="502920" indent="-457200"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قصور قدرة التعلم والقدرة الذهنية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، خاصة بعد الصيام فى</a:t>
            </a:r>
          </a:p>
          <a:p>
            <a:pPr marL="502920" indent="-457200"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مراحل الحمل المبكرة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38400" y="1981200"/>
            <a:ext cx="10668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67400" y="2514600"/>
            <a:ext cx="16764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733800" y="2514600"/>
            <a:ext cx="20574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7848600" cy="10668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تفسير الآثار السلبية على المدى البعيد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تعرض الجنين داخل الرحم لضغوط نقص الغذاء يؤدى إلى:</a:t>
            </a:r>
          </a:p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أ) برمجة الجنين (آليات للتكيف)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نظرية باركر (1990) =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بعض الأمراض العضوية المزمنة التى تحدث فى البالغين تنشأ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أثناء الحياة الجنينية بسبب التعرض لضغوط نقص التغذية</a:t>
            </a:r>
          </a:p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ب) زيادة الأكسدة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848600" cy="914400"/>
          </a:xfrm>
        </p:spPr>
        <p:txBody>
          <a:bodyPr/>
          <a:lstStyle/>
          <a:p>
            <a:pPr rtl="1"/>
            <a:r>
              <a:rPr lang="ar-EG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نظرية</a:t>
            </a:r>
            <a:r>
              <a:rPr lang="ar-EG" sz="480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برمجة الجنين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384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الهدف: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داخل الرحم: تقليل الأذى والقدرة على الحياة فى بيئة نقص التغذية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الإعداد للقدرة على الحياة خارج الرحم فى بيئة مماثلة لبيئة نقص التغذية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الثمن: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عدم ملاءمة البرمجة لبيئة الوفرة خارج الرحم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البداية المبكرة لأمراض البالغين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47800" y="1447800"/>
            <a:ext cx="6781800" cy="990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الفلسفة: أى كائن مخلوق يحاول تأجيل الأذى الناتج عن نقص</a:t>
            </a:r>
          </a:p>
          <a:p>
            <a:pPr algn="ctr" rtl="1"/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التغذية حتى يصل إلى هدفه التطورى وهو الإنجاب 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00200" y="5334000"/>
            <a:ext cx="6324600" cy="685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يتضح الأذى بفساد الخلايا الذى يحدث كلما تقدم العمر 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33600" y="5257800"/>
            <a:ext cx="1524000" cy="838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آليات التكيف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19050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النمو التفضيلى لبعض أعضاء الجسم على حساب أعضاء أخرى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النضوج الوظيفى لأعضاء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الجسم الحيوية على حساب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انقسام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خلاياها </a:t>
            </a:r>
            <a:endParaRPr lang="ar-EG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اكتساب الجنين لنمط مقتصد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النموالمبالغ فيه بعد الولادة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5) تغير التعبير الجينى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867400" y="4572000"/>
            <a:ext cx="22860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848600" cy="914400"/>
          </a:xfrm>
        </p:spPr>
        <p:txBody>
          <a:bodyPr/>
          <a:lstStyle/>
          <a:p>
            <a:pPr rtl="1"/>
            <a:r>
              <a:rPr lang="ar-EG" sz="4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1) النمو التفضيلى لبعض أعضاء الجسم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يؤدى إلى:</a:t>
            </a:r>
          </a:p>
          <a:p>
            <a:pPr marL="502920" indent="-457200"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الكلى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بسبب نقص عدد الكليونات (النيفرونات) فإنه مع تقدم العمر تظهر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أمراض الكلى وارتفاع ضغط الدم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البنكرياس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نقص عدد خلايا البيتا يؤدى إلى مرض السكرى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زيادة المقاومة لعمل الإنسولين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كإجراء دفاعى ضد نقص مستوى سكر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الدم يسبب نقص كتلة الجسم ونشوء مرض السكرى (النوع الثانى)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1524000"/>
            <a:ext cx="6553200" cy="838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تفضيل نمو المخ على الكلى، البنكرياس، العضلات والأطراف 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7391400" y="2895600"/>
            <a:ext cx="6858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600" cy="1447800"/>
          </a:xfrm>
        </p:spPr>
        <p:txBody>
          <a:bodyPr/>
          <a:lstStyle/>
          <a:p>
            <a:pPr rtl="1"/>
            <a:r>
              <a:rPr lang="ar-EG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2) نضوج أعضاء الجسم الحيوية </a:t>
            </a:r>
            <a:br>
              <a:rPr lang="ar-EG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EG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 على </a:t>
            </a:r>
            <a:r>
              <a:rPr lang="ar-EG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حساب انقسام </a:t>
            </a:r>
            <a:r>
              <a:rPr lang="ar-EG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خلاياها</a:t>
            </a:r>
            <a: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848600" cy="4572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dirty="0" smtClean="0">
                <a:latin typeface="Arial" pitchFamily="34" charset="0"/>
                <a:cs typeface="Arial" pitchFamily="34" charset="0"/>
              </a:rPr>
              <a:t>الهدف: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الإعداد لولادة مبتسرة متوقعة</a:t>
            </a:r>
          </a:p>
          <a:p>
            <a:pPr algn="r" rtl="1">
              <a:buNone/>
            </a:pPr>
            <a:r>
              <a:rPr lang="ar-EG" sz="2400" dirty="0" smtClean="0">
                <a:latin typeface="Arial" pitchFamily="34" charset="0"/>
                <a:cs typeface="Arial" pitchFamily="34" charset="0"/>
              </a:rPr>
              <a:t>الآثار المترتبة: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أ) نقص عدد الخلايا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لكل عضو مما يؤدى إلى شيخوخة متسارعة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ب) زيادة إفراز هرمونات التوتر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ar-EG" sz="24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زيادة الكورتيزون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مما يسبب زيادة معدلات السكرى، ارتفاع ضغط الدم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والخلل المعرفى (الذاكرة وقدرة التعلم)</a:t>
            </a:r>
          </a:p>
          <a:p>
            <a:pPr algn="r" rtl="1">
              <a:buNone/>
            </a:pPr>
            <a:r>
              <a:rPr lang="ar-EG" sz="24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2- زيادة الكاتيكول أمينات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مما يسبب: 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زيادة تكسير الدهون وزيادة الكيتونات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تجريح بطانة الأوعية الدموية: ارتفاع ضغط الدم وأمراض شرايين القلب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257800" y="5562600"/>
            <a:ext cx="16002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1143000"/>
          </a:xfrm>
        </p:spPr>
        <p:txBody>
          <a:bodyPr/>
          <a:lstStyle/>
          <a:p>
            <a:pPr rtl="1"/>
            <a:r>
              <a:rPr lang="ar-EG" sz="4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3) اكتساب الجنين لنمط مقتصد </a:t>
            </a:r>
            <a: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9050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التعريف: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اكتساب الطفل قدرة التمثيل الغذائى الفعال مع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تقليل إنفاق الطاقة بتقليل الأنشطة السلوكية</a:t>
            </a:r>
          </a:p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الآثار المترتبة: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السمنة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اضطراب توازن نسب الدهون فى الدم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أمراض الجهاز الدورى 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848600" cy="11430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متى يمنع صيام الحامل ؟</a:t>
            </a:r>
            <a:endParaRPr lang="en-US" sz="4800" b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286000"/>
            <a:ext cx="7848600" cy="31242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أولاً: موانع مرتبطة بالحالة الطبية</a:t>
            </a:r>
          </a:p>
          <a:p>
            <a:pPr algn="r" rtl="1">
              <a:buNone/>
            </a:pP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ثانياً: موانع مرتبطة بحالة الحمل</a:t>
            </a:r>
            <a:endParaRPr lang="en-US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848600" cy="990600"/>
          </a:xfrm>
        </p:spPr>
        <p:txBody>
          <a:bodyPr/>
          <a:lstStyle/>
          <a:p>
            <a:pPr rtl="1"/>
            <a:r>
              <a:rPr lang="ar-EG" sz="4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4) النمو المبالغ فيه بعد الولادة</a:t>
            </a:r>
            <a: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التعريف: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اكتساب الأطفال ناقصى النمو نتيجة نقص التغذية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القدرة على تخزين الدهون ومن ثم النمو المتسارع بعد الولادة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للحاق بالوزن المثالى</a:t>
            </a:r>
          </a:p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المضاعفات: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فى بيئة الوفرة قد يحدث إفراط فى التعويض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ومبالغة فى تخزين الدهون مما يسبب السمنة والمضاعفات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المترتبة عليها مثل متلازمة الأيض 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990600"/>
          </a:xfrm>
        </p:spPr>
        <p:txBody>
          <a:bodyPr/>
          <a:lstStyle/>
          <a:p>
            <a:pPr rtl="1"/>
            <a:r>
              <a:rPr lang="ar-EG" sz="4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5) تغير التعبير الجينى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362200"/>
            <a:ext cx="7848600" cy="3962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علم ما فوق الجينات: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توريث تغير التعبير الجينى نتيجة العوامل المحيطة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العامل المؤثر: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الضغوط على الحامل أو جنينها بسبب التوتر الناتج عن القلق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أو نقص التغذية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الآلية: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زيادة الكورتيزون يسبب تغير التعبير الجينى فى بعض خلايا المخ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الغنية بمستقبلات الكورتيزون مما يؤدى إلى تنشيط وإعادة برمجة المحور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المركزى الذى يتحكم فى إفراز الكورتيزون من الغدة الكظرية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الدليل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على تأثير نقص التغذية على تغير التعبير الجينى: المجاعة أثناء 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الحرب العالمية الثانية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57400" y="1371600"/>
            <a:ext cx="4953000" cy="838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نظرية النمط الجينى المقتصد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324600" y="2286000"/>
            <a:ext cx="20574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1143000"/>
          </a:xfrm>
        </p:spPr>
        <p:txBody>
          <a:bodyPr/>
          <a:lstStyle/>
          <a:p>
            <a:pPr rtl="1"/>
            <a:r>
              <a:rPr lang="ar-EG" sz="5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زيادة الأكسدة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9050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الدليل: </a:t>
            </a: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الأطفال ناقصو النمو نتيجة نقص التغذية لديهم ارتفاع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مستوى عوامل الأكسدة ونقص مستويات مضادات الأكسدة</a:t>
            </a:r>
          </a:p>
          <a:p>
            <a:pPr algn="r" rtl="1">
              <a:buNone/>
            </a:pPr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الآثار المترتبة: 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أذى الأنسجة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أذى خلايا بيتا فى البنكرياس لأن البنكرياس فقير فى مضادات</a:t>
            </a:r>
          </a:p>
          <a:p>
            <a:pPr algn="r" rtl="1">
              <a:buNone/>
            </a:pPr>
            <a:r>
              <a:rPr lang="ar-EG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الأكسدة مما يسبب نقص الإنسولين ومتلازمة الأيض    </a:t>
            </a:r>
            <a:endParaRPr lang="en-US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14478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الآثار السلبية المحتملة </a:t>
            </a:r>
            <a:b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للصيام على الحامل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514600"/>
            <a:ext cx="7848600" cy="3200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نقص سوائل الجسم</a:t>
            </a:r>
          </a:p>
          <a:p>
            <a:pPr algn="r" rtl="1">
              <a:buNone/>
            </a:pPr>
            <a:r>
              <a:rPr lang="ar-EG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الإصابة بسكرى الحمل</a:t>
            </a:r>
            <a:endParaRPr lang="en-US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1143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1) نقص سوائل الجسم</a:t>
            </a:r>
            <a:b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b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4478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تركيز البول: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يزيد تركيز البول خلال فترة الصيام، ويزيد هذا التركيز فى أواخر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الشهر عنه فى بداياته، ولكن يعود البول للتركيز الطبيعى بعد الإفطار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حساب كمية السوائل الكلية فى الجسم: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بالرغم من أن شرب السوائل يكون غالباً مرتبطاً بالأكل فإنه لم يتم 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إثبات نقص سوائل الجسم الكلية بواسطة صيام رمضان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" y="4419600"/>
            <a:ext cx="8001000" cy="1752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صيام ساعات النهار الطويلة أثناء الصيف مع ارتفاع درجة الحرارة قد يعرض الحامل</a:t>
            </a:r>
          </a:p>
          <a:p>
            <a:pPr algn="ctr" rtl="1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للالتهابات البولية المتكررة أو الجلطات الوريدية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1143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2) الإصابة بسكرى الحمل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384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التفسير: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ضغوط نقص التغذية تؤدى إلى زيادة إفراز الكورتيزون والكاتيكول أمينات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وزيادة المقاومة لعمل الإنسولين للمحافظة على مستوى سكر الدم 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إضافة التغيرات الفسيولوجية التى تحدث مع الحمل (زيادة المقاومة للإنسولين فى الثلث الأخير من الحمل) يزيد مخاطر الإصابة بسكرى الحمل 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الدليل: 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بعد 50 جم جلوكوز بالفم يكون مستوى سكر الدم أعلى فى الحوامل اللاتى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يصمن مقارنة بمن لم يصمن 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47800" y="1600200"/>
            <a:ext cx="6019800" cy="762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نقص التغذية يزيد مخاطر الإصابة بسكرى الحمل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sz="4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EG" sz="5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نقاط خلافية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9812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أولاً: الصيام المتقطع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مقارنة بالمجاعة</a:t>
            </a:r>
          </a:p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ثانياً: الصيام أثناء النوم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مقارنة بصيام النهار</a:t>
            </a:r>
          </a:p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ثالثاً: 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الصيام يكون آمناً حال </a:t>
            </a: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الاستطاعة</a:t>
            </a:r>
            <a:r>
              <a:rPr lang="ar-EG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848600" cy="9144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أولاً: الصيام المتقطع مقارنة بالمجاعة</a:t>
            </a:r>
            <a: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848600" cy="4038600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EG" sz="24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أ)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التغيرات الفسيولوجية أثناء الحمل تجعل الحامل أكثر عرضة للتأثر سلبياً 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بنقص التغذية بسبب الامتناع عن الطعام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، والدليل على ذلك: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وجود الكيتونات فى بول الصباح فى الحوامل بنسبة %15 مقارنة بندرتها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فى غير الحوامل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الحوامل الصائمات تظهر الكيتونات فى بولهن قبل المغرب فى %30 منهن،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كما ينقص سكر الدم تحت المستويات المقبولة فى %60 منهن</a:t>
            </a:r>
          </a:p>
          <a:p>
            <a:pPr algn="r" rtl="1">
              <a:buNone/>
            </a:pPr>
            <a:r>
              <a:rPr lang="ar-EG" sz="24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ب)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على غير المتوقع فإنه فى &gt; %90 من الحوامل اللاتى يصمن فإن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الاستهلاك الكلى للطاقة على مدى الأربع وعشرين ساعة يقل &gt; 500 سعر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حرارى مقارنة بعدم الصيام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15240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ثانياً: الصيام أثناء النوم </a:t>
            </a:r>
            <a:b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مقارنة بصيام النهار</a:t>
            </a:r>
            <a: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EG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43000" y="2133600"/>
            <a:ext cx="7239000" cy="1066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اضطراب التمثيل الغذائى (نقص السكر وزيادة الكيتونات) </a:t>
            </a:r>
          </a:p>
          <a:p>
            <a:pPr algn="ctr" rtl="1"/>
            <a:r>
              <a:rPr lang="ar-EG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يكون مبالغاً فيه بعد صيام النهار مقارنة بصيام النوم ليلاً  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599" y="3505200"/>
          <a:ext cx="6096002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2209800"/>
                <a:gridCol w="1981201"/>
              </a:tblGrid>
              <a:tr h="609600">
                <a:tc>
                  <a:txBody>
                    <a:bodyPr/>
                    <a:lstStyle/>
                    <a:p>
                      <a:pPr algn="r" rtl="1"/>
                      <a:r>
                        <a:rPr lang="ar-EG" sz="2400" b="0" dirty="0" smtClean="0">
                          <a:latin typeface="Arial" pitchFamily="34" charset="0"/>
                          <a:cs typeface="Arial" pitchFamily="34" charset="0"/>
                        </a:rPr>
                        <a:t>    صيام الليل</a:t>
                      </a:r>
                      <a:endParaRPr lang="en-US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b="0" dirty="0" smtClean="0">
                          <a:latin typeface="Arial" pitchFamily="34" charset="0"/>
                          <a:cs typeface="Arial" pitchFamily="34" charset="0"/>
                        </a:rPr>
                        <a:t>      صيام النهار</a:t>
                      </a:r>
                      <a:endParaRPr lang="en-US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  نادر</a:t>
                      </a:r>
                    </a:p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ب % 15)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   % 61</a:t>
                      </a:r>
                    </a:p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(مستوى</a:t>
                      </a:r>
                      <a:r>
                        <a:rPr lang="ar-EG" sz="2400" baseline="0" dirty="0" smtClean="0">
                          <a:latin typeface="Arial" pitchFamily="34" charset="0"/>
                          <a:cs typeface="Arial" pitchFamily="34" charset="0"/>
                        </a:rPr>
                        <a:t> السكر أقل</a:t>
                      </a:r>
                      <a:endParaRPr lang="ar-EG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EG" sz="24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rtl="1"/>
                      <a:r>
                        <a:rPr lang="ar-EG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r-EG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نقص</a:t>
                      </a:r>
                      <a:r>
                        <a:rPr lang="ar-EG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سكر الدم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%</a:t>
                      </a:r>
                      <a:r>
                        <a:rPr lang="ar-EG" sz="2400" baseline="0" dirty="0" smtClean="0">
                          <a:latin typeface="Arial" pitchFamily="34" charset="0"/>
                          <a:cs typeface="Arial" pitchFamily="34" charset="0"/>
                        </a:rPr>
                        <a:t> 15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  % 31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solidFill>
                            <a:srgbClr val="EAEAEA"/>
                          </a:solidFill>
                          <a:latin typeface="Arial" pitchFamily="34" charset="0"/>
                          <a:cs typeface="Arial" pitchFamily="34" charset="0"/>
                        </a:rPr>
                        <a:t>  زيادة الكيتونات</a:t>
                      </a:r>
                      <a:endParaRPr lang="en-US" sz="2400" dirty="0">
                        <a:solidFill>
                          <a:srgbClr val="EAEAEA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11430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ثالثاً: الصيام يكون آمناً حال الاستطاعة 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971800"/>
            <a:ext cx="7848600" cy="3048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عدم إدراك هبوط سكر الدم: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فبعض الأشخاص لا يحسون بأعراض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هذا الهبوط مما يعطى إحساساً كاذباً بالأمان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الإحساس بالعطش: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قد لا يكون كافياً لدفع الشخص للشرب حتى مع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وصوله لدرجة النقص فى سوائل الجسم 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05000" y="1752600"/>
            <a:ext cx="5410200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هذا ليس احتياطاً آمناً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أولاً: موانع مرتبطة بالحالة الطبية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848600" cy="48768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مرض السكرى: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صعوبة التحكم فى مستوى سكر الدم أثناء الحمل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ارتفاع معدل الإصابة بسكرى الحمل بسبب الصيام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أمراض الكلى: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تاريخ مرضى لتكرار حصوات أو التهابات الجهاز البولى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مريضات زراعة الكلى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قرحة المعدة أو الاثنا عشر</a:t>
            </a:r>
          </a:p>
          <a:p>
            <a:pPr algn="r" rtl="1">
              <a:buNone/>
            </a:pP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1143000"/>
          </a:xfrm>
        </p:spPr>
        <p:txBody>
          <a:bodyPr/>
          <a:lstStyle/>
          <a:p>
            <a:pPr rtl="1"/>
            <a:r>
              <a:rPr lang="ar-EG" sz="54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الخلاصة</a:t>
            </a:r>
            <a:endParaRPr lang="en-US" sz="5400" b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447800"/>
            <a:ext cx="7848600" cy="2819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الحيثيات: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</a:rPr>
              <a:t>• الأبحاث غير كافية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</a:rPr>
              <a:t>• بعض الأبحاث تفيد بالضرر جراء الصيام خاصة على المدى البعيد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</a:rPr>
              <a:t>• الإحساس الكاذب بالأمان حال استطاعة الصيام بدون مشقة بالغة 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التوصية: 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371600" y="3886200"/>
            <a:ext cx="6934200" cy="1828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حتى يكون هناك أبحاث مستفيضة</a:t>
            </a:r>
          </a:p>
          <a:p>
            <a:pPr algn="ctr" rtl="1"/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يجب على الطبيب أن ينصح الحامل بعدم الصيام</a:t>
            </a:r>
          </a:p>
          <a:p>
            <a:pPr algn="ctr" rtl="1"/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خاصة فى نهار الصيف الطويل مرتفع الحرارة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1447800"/>
          </a:xfrm>
        </p:spPr>
        <p:txBody>
          <a:bodyPr/>
          <a:lstStyle/>
          <a:p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133600"/>
            <a:ext cx="7848600" cy="4038600"/>
          </a:xfrm>
        </p:spPr>
        <p:txBody>
          <a:bodyPr>
            <a:normAutofit/>
          </a:bodyPr>
          <a:lstStyle/>
          <a:p>
            <a:pPr marL="502920" indent="-45720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1) Before fasting</a:t>
            </a:r>
          </a:p>
          <a:p>
            <a:pPr marL="502920" indent="-45720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2) During fasting</a:t>
            </a:r>
          </a:p>
          <a:p>
            <a:pPr marL="502920" indent="-45720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3) After breaking fasting </a:t>
            </a:r>
          </a:p>
          <a:p>
            <a:pPr marL="502920" indent="-45720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4) Type of food &amp; drink</a:t>
            </a:r>
          </a:p>
          <a:p>
            <a:pPr marL="502920" indent="-45720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5) Warning signals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848600" cy="1295400"/>
          </a:xfrm>
        </p:spPr>
        <p:txBody>
          <a:bodyPr>
            <a:noAutofit/>
          </a:bodyPr>
          <a:lstStyle/>
          <a:p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</a:t>
            </a:r>
            <a:endParaRPr lang="en-US" sz="4000" b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286000"/>
            <a:ext cx="8229600" cy="36576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1) Before fasting: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Health check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should be asked to exclude conditions 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that may contraindicate fasting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Caffeinated drinks should be cut back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before fasting 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if you are used to having a lot of them to prevent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withdrawal headaches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1371600"/>
          </a:xfrm>
        </p:spPr>
        <p:txBody>
          <a:bodyPr/>
          <a:lstStyle/>
          <a:p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 (cont.)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1981200"/>
            <a:ext cx="7848600" cy="4038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2) During fasting: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A) ↓ physical efforts: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□ </a:t>
            </a:r>
            <a:r>
              <a:rPr lang="en-US" sz="2000" dirty="0" smtClean="0">
                <a:solidFill>
                  <a:srgbClr val="002060"/>
                </a:solidFill>
              </a:rPr>
              <a:t>↓ working hours or have extra breaks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□ </a:t>
            </a:r>
            <a:r>
              <a:rPr lang="en-US" sz="2000" dirty="0" smtClean="0">
                <a:solidFill>
                  <a:srgbClr val="002060"/>
                </a:solidFill>
              </a:rPr>
              <a:t>Do not walk long distances or carry heavy weights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□ </a:t>
            </a:r>
            <a:r>
              <a:rPr lang="en-US" sz="2000" dirty="0" smtClean="0">
                <a:solidFill>
                  <a:srgbClr val="002060"/>
                </a:solidFill>
              </a:rPr>
              <a:t>Cut down housework and anything that tires you out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□ </a:t>
            </a:r>
            <a:r>
              <a:rPr lang="en-US" sz="2000" dirty="0" smtClean="0">
                <a:solidFill>
                  <a:srgbClr val="002060"/>
                </a:solidFill>
              </a:rPr>
              <a:t>Take regular rests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B) Keep calm and avoid stressful situations </a:t>
            </a:r>
            <a:r>
              <a:rPr lang="en-US" sz="2000" dirty="0" smtClean="0">
                <a:solidFill>
                  <a:srgbClr val="002060"/>
                </a:solidFill>
              </a:rPr>
              <a:t>(higher levels of 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stress hormones are found during fasting)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C) Keep cool </a:t>
            </a:r>
            <a:r>
              <a:rPr lang="en-US" sz="2000" dirty="0" smtClean="0">
                <a:solidFill>
                  <a:srgbClr val="002060"/>
                </a:solidFill>
              </a:rPr>
              <a:t>as you may become dehydrated quickly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524000"/>
          </a:xfrm>
        </p:spPr>
        <p:txBody>
          <a:bodyPr/>
          <a:lstStyle/>
          <a:p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40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 (cont.)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438400"/>
            <a:ext cx="8229600" cy="3200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3) After breaking fasting: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□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</a:rPr>
              <a:t>H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ealthy foods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enough drinks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should be chosen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□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 not miss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Suhoor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(the pre-dawn meal)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□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Have a 3rd meal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(a healthy bed-time snack)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1143000"/>
          </a:xfrm>
        </p:spPr>
        <p:txBody>
          <a:bodyPr/>
          <a:lstStyle/>
          <a:p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 </a:t>
            </a:r>
            <a:r>
              <a:rPr lang="en-US" sz="32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1752600"/>
            <a:ext cx="7848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4) Type of food: </a:t>
            </a:r>
          </a:p>
          <a:p>
            <a:pPr marL="502920" indent="-45720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(A) Choose</a:t>
            </a:r>
          </a:p>
          <a:p>
            <a:pPr marL="502920" indent="-457200"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□ Foods that </a:t>
            </a:r>
            <a:r>
              <a:rPr lang="en-US" sz="2000" u="sng" dirty="0" smtClean="0">
                <a:solidFill>
                  <a:srgbClr val="002060"/>
                </a:solidFill>
              </a:rPr>
              <a:t>release energy slowly</a:t>
            </a:r>
            <a:r>
              <a:rPr lang="en-US" sz="2000" dirty="0" smtClean="0">
                <a:solidFill>
                  <a:srgbClr val="002060"/>
                </a:solidFill>
              </a:rPr>
              <a:t>, e.g. complex carbohydrates 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such as whole grains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□ </a:t>
            </a:r>
            <a:r>
              <a:rPr lang="en-US" sz="2000" u="sng" dirty="0" smtClean="0">
                <a:solidFill>
                  <a:srgbClr val="002060"/>
                </a:solidFill>
              </a:rPr>
              <a:t>High-</a:t>
            </a:r>
            <a:r>
              <a:rPr lang="en-US" sz="2000" u="sng" dirty="0" err="1" smtClean="0">
                <a:solidFill>
                  <a:srgbClr val="002060"/>
                </a:solidFill>
              </a:rPr>
              <a:t>fibre</a:t>
            </a:r>
            <a:r>
              <a:rPr lang="en-US" sz="2000" u="sng" dirty="0" smtClean="0">
                <a:solidFill>
                  <a:srgbClr val="002060"/>
                </a:solidFill>
              </a:rPr>
              <a:t> foods</a:t>
            </a:r>
            <a:r>
              <a:rPr lang="en-US" sz="2000" dirty="0" smtClean="0">
                <a:solidFill>
                  <a:srgbClr val="002060"/>
                </a:solidFill>
              </a:rPr>
              <a:t>, e.g. legumes, vegetables and dried fruits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□ Plenty of </a:t>
            </a:r>
            <a:r>
              <a:rPr lang="en-US" sz="2000" u="sng" dirty="0" smtClean="0">
                <a:solidFill>
                  <a:srgbClr val="002060"/>
                </a:solidFill>
              </a:rPr>
              <a:t>proteins</a:t>
            </a:r>
            <a:r>
              <a:rPr lang="en-US" sz="2000" dirty="0" smtClean="0">
                <a:solidFill>
                  <a:srgbClr val="002060"/>
                </a:solidFill>
              </a:rPr>
              <a:t> from beans, nuts, well-cooked meat and eggs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(B) Avoid: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□ Lots of </a:t>
            </a:r>
            <a:r>
              <a:rPr lang="en-US" sz="2000" u="sng" dirty="0" smtClean="0">
                <a:solidFill>
                  <a:srgbClr val="002060"/>
                </a:solidFill>
              </a:rPr>
              <a:t>sugary foods</a:t>
            </a:r>
            <a:r>
              <a:rPr lang="en-US" sz="2000" dirty="0" smtClean="0">
                <a:solidFill>
                  <a:srgbClr val="002060"/>
                </a:solidFill>
              </a:rPr>
              <a:t> that will↑ BG quickly, then ↓ quickly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leading to feeling faint and dizzy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□ High-fat </a:t>
            </a:r>
            <a:r>
              <a:rPr lang="en-US" sz="2000" u="sng" dirty="0" smtClean="0">
                <a:solidFill>
                  <a:srgbClr val="002060"/>
                </a:solidFill>
              </a:rPr>
              <a:t>refined foods</a:t>
            </a:r>
            <a:r>
              <a:rPr lang="en-US" sz="2000" dirty="0" smtClean="0">
                <a:solidFill>
                  <a:srgbClr val="002060"/>
                </a:solidFill>
              </a:rPr>
              <a:t>, instead have for example sweet potatoes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 (cont.)</a:t>
            </a:r>
            <a:endParaRPr lang="en-US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86000"/>
            <a:ext cx="7848600" cy="40386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Drinks: 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A) </a:t>
            </a:r>
            <a:r>
              <a:rPr lang="en-US" sz="2400" b="1" dirty="0" smtClean="0">
                <a:solidFill>
                  <a:srgbClr val="002060"/>
                </a:solidFill>
              </a:rPr>
              <a:t>Drink</a:t>
            </a:r>
            <a:r>
              <a:rPr lang="en-US" sz="2400" dirty="0" smtClean="0">
                <a:solidFill>
                  <a:srgbClr val="002060"/>
                </a:solidFill>
              </a:rPr>
              <a:t> about 1.5 - 2 L of H</a:t>
            </a:r>
            <a:r>
              <a:rPr lang="en-US" sz="2000" dirty="0" smtClean="0">
                <a:solidFill>
                  <a:srgbClr val="002060"/>
                </a:solidFill>
              </a:rPr>
              <a:t>2</a:t>
            </a:r>
            <a:r>
              <a:rPr lang="en-US" sz="2400" dirty="0" smtClean="0">
                <a:solidFill>
                  <a:srgbClr val="002060"/>
                </a:solidFill>
              </a:rPr>
              <a:t>O or other fluids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B) </a:t>
            </a:r>
            <a:r>
              <a:rPr lang="en-US" sz="2400" b="1" dirty="0" smtClean="0">
                <a:solidFill>
                  <a:srgbClr val="002060"/>
                </a:solidFill>
              </a:rPr>
              <a:t>Avoid: 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□ lots of </a:t>
            </a:r>
            <a:r>
              <a:rPr lang="en-US" sz="2400" u="sng" dirty="0" smtClean="0">
                <a:solidFill>
                  <a:srgbClr val="002060"/>
                </a:solidFill>
              </a:rPr>
              <a:t>sugary fluids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□ Avoid </a:t>
            </a:r>
            <a:r>
              <a:rPr lang="en-US" sz="2400" u="sng" dirty="0" smtClean="0">
                <a:solidFill>
                  <a:srgbClr val="002060"/>
                </a:solidFill>
              </a:rPr>
              <a:t>caffeinated drinks</a:t>
            </a:r>
            <a:r>
              <a:rPr lang="en-US" sz="2400" dirty="0" smtClean="0">
                <a:solidFill>
                  <a:srgbClr val="002060"/>
                </a:solidFill>
              </a:rPr>
              <a:t>, which have diuretic effect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848600" cy="1143000"/>
          </a:xfrm>
        </p:spPr>
        <p:txBody>
          <a:bodyPr/>
          <a:lstStyle/>
          <a:p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Advice For</a:t>
            </a:r>
            <a:b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n-US" sz="36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Those Who Choose to Fast </a:t>
            </a:r>
            <a:r>
              <a:rPr lang="en-US" sz="32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90600" y="1752600"/>
            <a:ext cx="8229600" cy="50292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5) Warning Signs</a:t>
            </a:r>
          </a:p>
          <a:p>
            <a:pPr marL="388620" indent="-34290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A) Related to the pregnancy: </a:t>
            </a:r>
          </a:p>
          <a:p>
            <a:pPr marL="388620" indent="-342900"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Change in </a:t>
            </a:r>
            <a:r>
              <a:rPr lang="en-US" sz="2000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FM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</a:t>
            </a:r>
            <a:r>
              <a:rPr lang="en-US" sz="2000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Contraction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-like pains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no enough </a:t>
            </a:r>
            <a:r>
              <a:rPr lang="en-US" sz="2000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weight gain 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or loss of weight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B) Related to the mother: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</a:t>
            </a:r>
            <a:r>
              <a:rPr lang="en-US" sz="2000" u="sng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Hypohydration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 severe thirst, fever, urination is less frequent,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or urine becomes dark </a:t>
            </a:r>
            <a:r>
              <a:rPr lang="en-US" sz="20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coloured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&amp; strong smelling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□ </a:t>
            </a:r>
            <a:r>
              <a:rPr lang="en-US" sz="2000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Hypoglycemia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 nausea , vomiting, headache, dizziness, faintness, </a:t>
            </a:r>
          </a:p>
          <a:p>
            <a:pPr>
              <a:buNone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weakness, confusion or tiredness even if having a good rest </a:t>
            </a:r>
            <a:endParaRPr lang="en-US" sz="2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4800600"/>
            <a:ext cx="7848600" cy="1447800"/>
          </a:xfrm>
        </p:spPr>
        <p:txBody>
          <a:bodyPr>
            <a:normAutofit fontScale="70000" lnSpcReduction="20000"/>
          </a:bodyPr>
          <a:lstStyle/>
          <a:p>
            <a:r>
              <a:rPr lang="ar-EG" dirty="0" smtClean="0"/>
              <a:t>ك</a:t>
            </a:r>
          </a:p>
          <a:p>
            <a:endParaRPr lang="ar-EG" dirty="0" smtClean="0"/>
          </a:p>
          <a:p>
            <a:endParaRPr lang="ar-EG" dirty="0" smtClean="0"/>
          </a:p>
          <a:p>
            <a:endParaRPr lang="ar-EG" dirty="0" smtClean="0"/>
          </a:p>
          <a:p>
            <a:r>
              <a:rPr lang="ar-EG" dirty="0" smtClean="0"/>
              <a:t>نتخح00=-=ههه</a:t>
            </a:r>
            <a:endParaRPr lang="en-US" dirty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7848600" cy="4419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الأنيميا: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خاصة الدرجات المتوسطة - إلى - الشديدة</a:t>
            </a:r>
          </a:p>
          <a:p>
            <a:pPr algn="r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5) جلطات الأوعية الدموية: </a:t>
            </a:r>
          </a:p>
          <a:p>
            <a:pPr algn="r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تاريخ مرضى سابق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سيدات لديهن عوامل تزيد معدل الإصابة بالجلطات</a:t>
            </a:r>
          </a:p>
          <a:p>
            <a:pPr algn="r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6) ارتفاع ضغط الدم: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الصيام قد يرفع معدل الإصابة بتسمم الحمل</a:t>
            </a:r>
          </a:p>
          <a:p>
            <a:pPr algn="r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7) أمراض القلب: </a:t>
            </a:r>
          </a:p>
          <a:p>
            <a:pPr algn="r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التى تزيد معدل الإصابة بالجلطات مثل الصمامات الصناعية والرجفان الأذينى</a:t>
            </a:r>
          </a:p>
          <a:p>
            <a:pPr algn="r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التى تقلل قدرة القلب الوظيفية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ثانياً: موانع مرتبطة بحالة الحمل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905000"/>
            <a:ext cx="7848600" cy="44958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أ) تاريخ مرضى سيئ لحمل سابق: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إجهاض متكرر            • تسمم حمل           • ولادة مبتسرة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ب) الحمل الحالى: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معدل زيادة وزن الحامل أوالجنين أقل من الطبيعى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علامات قصور وظيفة المشيمة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علامات إنذار بولادة مبتسرة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حمل متعدد الأجنة        • تسمم حمل            • مشيمة متقدمة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1143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موقف الحوامل من صيام رمضان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6670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أ) سبب دينى: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الإحساس بالذنب لترك واحد من أركان الإسلام الخمسة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الله سبحانه وتعالى لا يأمر بما يضرنا، كما يعطينا القدرة على تحمل الصيام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ب) سبب اجتماعى: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ترك الصيام يقلل الاستمتاع بروح رمضان</a:t>
            </a:r>
          </a:p>
          <a:p>
            <a:pPr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صعوبة تعويض الأيام التى تفطرها الحامل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0" y="1524000"/>
            <a:ext cx="6019800" cy="990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ثلاثة أرباع الحوامل يخترن الصيام</a:t>
            </a:r>
            <a:r>
              <a:rPr lang="ar-EG" sz="3600" b="1" dirty="0" smtClean="0">
                <a:solidFill>
                  <a:srgbClr val="002060"/>
                </a:solidFill>
              </a:rPr>
              <a:t> 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848600" cy="1143000"/>
          </a:xfrm>
        </p:spPr>
        <p:txBody>
          <a:bodyPr/>
          <a:lstStyle/>
          <a:p>
            <a:pPr rtl="1"/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رأى علماء الدين</a:t>
            </a:r>
            <a:endParaRPr lang="en-US" sz="4800" b="0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1676400"/>
            <a:ext cx="6324600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بعد اسشارة الطبيب لتحديد القدرة على الصيام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</p:nvPr>
        </p:nvGraphicFramePr>
        <p:xfrm>
          <a:off x="1295400" y="2895600"/>
          <a:ext cx="6477000" cy="2286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76600"/>
                <a:gridCol w="3200400"/>
              </a:tblGrid>
              <a:tr h="609600"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          الحكم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تعفى</a:t>
                      </a:r>
                      <a:r>
                        <a:rPr lang="ar-EG" sz="2400" baseline="0" dirty="0" smtClean="0">
                          <a:latin typeface="Arial" pitchFamily="34" charset="0"/>
                          <a:cs typeface="Arial" pitchFamily="34" charset="0"/>
                        </a:rPr>
                        <a:t> الحامل من الصيام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تعويض</a:t>
                      </a:r>
                      <a:r>
                        <a:rPr lang="ar-EG" sz="2400" baseline="0" dirty="0" smtClean="0">
                          <a:latin typeface="Arial" pitchFamily="34" charset="0"/>
                          <a:cs typeface="Arial" pitchFamily="34" charset="0"/>
                        </a:rPr>
                        <a:t> الإفطار لاحقاً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 إذا خافت على الجنين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دفع الفدية ثم تعويض الإفطار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    إذا خافت علي نفسها </a:t>
                      </a:r>
                    </a:p>
                    <a:p>
                      <a:pPr algn="r" rtl="1"/>
                      <a:r>
                        <a:rPr lang="ar-EG" sz="2400" dirty="0" smtClean="0">
                          <a:latin typeface="Arial" pitchFamily="34" charset="0"/>
                          <a:cs typeface="Arial" pitchFamily="34" charset="0"/>
                        </a:rPr>
                        <a:t> (فقط أو على نفسها والجنين)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1524000"/>
          </a:xfrm>
        </p:spPr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هل صيام رمضان يكون آمناً </a:t>
            </a:r>
            <a:b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مع الحمل الطبيعى ؟</a:t>
            </a:r>
            <a:endParaRPr lang="en-US" sz="4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7848600" cy="4038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ليست هناك إجابة شافية: </a:t>
            </a: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الأبحاث غير كافية</a:t>
            </a:r>
          </a:p>
          <a:p>
            <a:pPr algn="r" rtl="1">
              <a:buNone/>
            </a:pPr>
            <a:r>
              <a:rPr lang="ar-EG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 تأثير الصيام يختلف بناءً على: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الحالة الصحية العامة للحامل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المرحلة العمرية للحمل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عدد ساعات الصيام: صعوبة الصيام أثناء الصيف لطول النهار</a:t>
            </a:r>
          </a:p>
          <a:p>
            <a:pPr marL="502920" indent="-457200" algn="r" rtl="1">
              <a:buNone/>
            </a:pPr>
            <a:r>
              <a:rPr lang="ar-EG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مع ارتفاع درجة الحرارة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4800" b="0" dirty="0" smtClean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المؤيدون لصيام الحوامل</a:t>
            </a:r>
            <a:endParaRPr lang="en-US" sz="4800" b="0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2057400"/>
            <a:ext cx="7620000" cy="1981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تفيد معظم الأبحاث بأن الأطفال حديثى الولادة </a:t>
            </a:r>
          </a:p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للحوامل اللاتى يتحملن الصيام بالمقارنة بعدم</a:t>
            </a:r>
          </a:p>
          <a:p>
            <a:pPr algn="r" rtl="1">
              <a:buNone/>
            </a:pPr>
            <a:r>
              <a:rPr lang="ar-EG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الصيام تكون أوزانهم ومعامل أبجار لديهم متشابهة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17353</TotalTime>
  <Words>1996</Words>
  <Application>Microsoft Office PowerPoint</Application>
  <PresentationFormat>On-screen Show (4:3)</PresentationFormat>
  <Paragraphs>284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Slipstream</vt:lpstr>
      <vt:lpstr> صيام الحامل  فى رمضان  </vt:lpstr>
      <vt:lpstr>متى يمنع صيام الحامل ؟</vt:lpstr>
      <vt:lpstr>أولاً: موانع مرتبطة بالحالة الطبية</vt:lpstr>
      <vt:lpstr>Slide 4</vt:lpstr>
      <vt:lpstr>ثانياً: موانع مرتبطة بحالة الحمل</vt:lpstr>
      <vt:lpstr>موقف الحوامل من صيام رمضان</vt:lpstr>
      <vt:lpstr>رأى علماء الدين</vt:lpstr>
      <vt:lpstr>هل صيام رمضان يكون آمناً  مع الحمل الطبيعى ؟</vt:lpstr>
      <vt:lpstr>المؤيدون لصيام الحوامل</vt:lpstr>
      <vt:lpstr>المعارضون لصيام الحوامل</vt:lpstr>
      <vt:lpstr>الآثار السلبية للصيام على الجنين </vt:lpstr>
      <vt:lpstr> أولاً: على المدى القريب</vt:lpstr>
      <vt:lpstr> ثانياً: على المدى البعيد</vt:lpstr>
      <vt:lpstr>تفسير الآثار السلبية على المدى البعيد</vt:lpstr>
      <vt:lpstr> نظرية برمجة الجنين</vt:lpstr>
      <vt:lpstr> آليات التكيف</vt:lpstr>
      <vt:lpstr>1) النمو التفضيلى لبعض أعضاء الجسم </vt:lpstr>
      <vt:lpstr>2) نضوج أعضاء الجسم الحيوية    على حساب انقسام خلاياها </vt:lpstr>
      <vt:lpstr>3) اكتساب الجنين لنمط مقتصد  </vt:lpstr>
      <vt:lpstr>4) النمو المبالغ فيه بعد الولادة </vt:lpstr>
      <vt:lpstr>5) تغير التعبير الجينى </vt:lpstr>
      <vt:lpstr>زيادة الأكسدة</vt:lpstr>
      <vt:lpstr>الآثار السلبية المحتملة  للصيام على الحامل</vt:lpstr>
      <vt:lpstr>1) نقص سوائل الجسم </vt:lpstr>
      <vt:lpstr>2) الإصابة بسكرى الحمل </vt:lpstr>
      <vt:lpstr> نقاط خلافية</vt:lpstr>
      <vt:lpstr> أولاً: الصيام المتقطع مقارنة بالمجاعة  </vt:lpstr>
      <vt:lpstr>ثانياً: الصيام أثناء النوم  مقارنة بصيام النهار </vt:lpstr>
      <vt:lpstr>ثالثاً: الصيام يكون آمناً حال الاستطاعة  </vt:lpstr>
      <vt:lpstr>الخلاصة</vt:lpstr>
      <vt:lpstr>Advice For Those Who Choose to Fast</vt:lpstr>
      <vt:lpstr>Advice For Those Who Choose to Fast</vt:lpstr>
      <vt:lpstr>Advice For Those Who Choose to Fast (cont.)</vt:lpstr>
      <vt:lpstr>Advice For Those Who Choose to Fast (cont.)</vt:lpstr>
      <vt:lpstr>Advice For Those Who Choose to Fast (cont.)</vt:lpstr>
      <vt:lpstr>Advice For Those Who Choose to Fast (cont.)</vt:lpstr>
      <vt:lpstr>Advice For Those Who Choose to Fast (cont.)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Iron  “The Essential but Hazardous Biometal”</dc:title>
  <dc:creator>NEW</dc:creator>
  <cp:lastModifiedBy>Dr Salah</cp:lastModifiedBy>
  <cp:revision>2274</cp:revision>
  <dcterms:created xsi:type="dcterms:W3CDTF">2014-09-18T10:22:27Z</dcterms:created>
  <dcterms:modified xsi:type="dcterms:W3CDTF">2017-05-05T22:52:43Z</dcterms:modified>
</cp:coreProperties>
</file>